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D2C24A-8588-4749-B297-EDCEA142E65B}" type="datetimeFigureOut">
              <a:rPr lang="en-GB" smtClean="0"/>
              <a:t>20/03/2014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355034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D2C24A-8588-4749-B297-EDCEA142E65B}" type="datetimeFigureOut">
              <a:rPr lang="en-GB" smtClean="0"/>
              <a:t>20/03/2014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397435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D2C24A-8588-4749-B297-EDCEA142E65B}" type="datetimeFigureOut">
              <a:rPr lang="en-GB" smtClean="0"/>
              <a:t>20/03/2014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340882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D2C24A-8588-4749-B297-EDCEA142E65B}" type="datetimeFigureOut">
              <a:rPr lang="en-GB" smtClean="0"/>
              <a:t>20/03/2014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3696591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D2C24A-8588-4749-B297-EDCEA142E65B}" type="datetimeFigureOut">
              <a:rPr lang="en-GB" smtClean="0"/>
              <a:t>20/03/2014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1589148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D2C24A-8588-4749-B297-EDCEA142E65B}" type="datetimeFigureOut">
              <a:rPr lang="en-GB" smtClean="0"/>
              <a:t>20/03/2014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211482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D2C24A-8588-4749-B297-EDCEA142E65B}" type="datetimeFigureOut">
              <a:rPr lang="en-GB" smtClean="0"/>
              <a:t>20/03/2014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238068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D2C24A-8588-4749-B297-EDCEA142E65B}" type="datetimeFigureOut">
              <a:rPr lang="en-GB" smtClean="0"/>
              <a:t>20/03/2014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80752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2C24A-8588-4749-B297-EDCEA142E65B}" type="datetimeFigureOut">
              <a:rPr lang="en-GB" smtClean="0"/>
              <a:t>20/03/2014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31586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2C24A-8588-4749-B297-EDCEA142E65B}" type="datetimeFigureOut">
              <a:rPr lang="en-GB" smtClean="0"/>
              <a:t>20/03/2014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106310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2C24A-8588-4749-B297-EDCEA142E65B}" type="datetimeFigureOut">
              <a:rPr lang="en-GB" smtClean="0"/>
              <a:t>20/03/2014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3B7F7-B1E3-470A-8ADD-06D38FA3F3FC}" type="slidenum">
              <a:rPr lang="en-GB" smtClean="0"/>
              <a:t>‹#›</a:t>
            </a:fld>
            <a:endParaRPr lang="en-GB"/>
          </a:p>
        </p:txBody>
      </p:sp>
    </p:spTree>
    <p:extLst>
      <p:ext uri="{BB962C8B-B14F-4D97-AF65-F5344CB8AC3E}">
        <p14:creationId xmlns:p14="http://schemas.microsoft.com/office/powerpoint/2010/main" val="2356681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2C24A-8588-4749-B297-EDCEA142E65B}" type="datetimeFigureOut">
              <a:rPr lang="en-GB" smtClean="0"/>
              <a:t>20/03/2014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3B7F7-B1E3-470A-8ADD-06D38FA3F3FC}" type="slidenum">
              <a:rPr lang="en-GB" smtClean="0"/>
              <a:t>‹#›</a:t>
            </a:fld>
            <a:endParaRPr lang="en-GB"/>
          </a:p>
        </p:txBody>
      </p:sp>
    </p:spTree>
    <p:extLst>
      <p:ext uri="{BB962C8B-B14F-4D97-AF65-F5344CB8AC3E}">
        <p14:creationId xmlns:p14="http://schemas.microsoft.com/office/powerpoint/2010/main" val="4112390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to avoid following a precedent?</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427561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can a judge do when there is a previous case which sets a precedent?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Distinguish their current case (open to all levels of court)</a:t>
            </a:r>
          </a:p>
          <a:p>
            <a:r>
              <a:rPr lang="en-GB" dirty="0" smtClean="0"/>
              <a:t>Overrule the decision in the previous case (only open to judges in courts HIGHER than the original decision)</a:t>
            </a:r>
          </a:p>
          <a:p>
            <a:r>
              <a:rPr lang="en-GB" dirty="0" smtClean="0"/>
              <a:t>For the Supreme Court only – use the practice statement 1966</a:t>
            </a:r>
          </a:p>
          <a:p>
            <a:r>
              <a:rPr lang="en-GB" dirty="0" smtClean="0"/>
              <a:t>For the Court of Appeal only considering its own previous cases – follow the decision in Young v Bristol Airplane</a:t>
            </a:r>
          </a:p>
        </p:txBody>
      </p:sp>
    </p:spTree>
    <p:extLst>
      <p:ext uri="{BB962C8B-B14F-4D97-AF65-F5344CB8AC3E}">
        <p14:creationId xmlns:p14="http://schemas.microsoft.com/office/powerpoint/2010/main" val="102982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Distinguishing</a:t>
            </a:r>
            <a:endParaRPr lang="en-GB" dirty="0"/>
          </a:p>
        </p:txBody>
      </p:sp>
      <p:sp>
        <p:nvSpPr>
          <p:cNvPr id="3" name="Content Placeholder 2"/>
          <p:cNvSpPr>
            <a:spLocks noGrp="1"/>
          </p:cNvSpPr>
          <p:nvPr>
            <p:ph idx="1"/>
          </p:nvPr>
        </p:nvSpPr>
        <p:spPr/>
        <p:txBody>
          <a:bodyPr/>
          <a:lstStyle/>
          <a:p>
            <a:r>
              <a:rPr lang="en-GB" dirty="0" smtClean="0"/>
              <a:t>R v Brown House of Lords</a:t>
            </a:r>
          </a:p>
          <a:p>
            <a:r>
              <a:rPr lang="en-GB" dirty="0" smtClean="0"/>
              <a:t>R v Wilson Court of Appeal</a:t>
            </a:r>
          </a:p>
          <a:p>
            <a:r>
              <a:rPr lang="en-GB" dirty="0" smtClean="0"/>
              <a:t>The CA felt able to avoid following Brown and found Mr Wilson ‘not guilty’ because they said the facts were sufficiently different. The case of Brown remains the law for all cases with similar facts. </a:t>
            </a:r>
            <a:endParaRPr lang="en-GB" dirty="0"/>
          </a:p>
        </p:txBody>
      </p:sp>
      <p:pic>
        <p:nvPicPr>
          <p:cNvPr id="1029" name="Picture 5" descr="C:\Users\v.whittington\AppData\Local\Microsoft\Windows\Temporary Internet Files\Content.IE5\QPM390TI\MP90044484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5085184"/>
            <a:ext cx="1058037" cy="136815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v.whittington\AppData\Local\Microsoft\Windows\Temporary Internet Files\Content.IE5\NYIRI21C\MC90044125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848" y="5085184"/>
            <a:ext cx="1147542" cy="148478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v.whittington\AppData\Local\Microsoft\Windows\Temporary Internet Files\Content.IE5\HUWAR4S0\MP90044427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4208" y="908720"/>
            <a:ext cx="1481567" cy="1746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954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Overruling a previous decision</a:t>
            </a:r>
            <a:endParaRPr lang="en-GB" dirty="0"/>
          </a:p>
        </p:txBody>
      </p:sp>
      <p:sp>
        <p:nvSpPr>
          <p:cNvPr id="3" name="Content Placeholder 2"/>
          <p:cNvSpPr>
            <a:spLocks noGrp="1"/>
          </p:cNvSpPr>
          <p:nvPr>
            <p:ph idx="1"/>
          </p:nvPr>
        </p:nvSpPr>
        <p:spPr/>
        <p:txBody>
          <a:bodyPr/>
          <a:lstStyle/>
          <a:p>
            <a:r>
              <a:rPr lang="en-GB" dirty="0" smtClean="0"/>
              <a:t>A v Hoare</a:t>
            </a:r>
          </a:p>
          <a:p>
            <a:r>
              <a:rPr lang="en-GB" dirty="0" smtClean="0"/>
              <a:t>Overruled </a:t>
            </a:r>
            <a:r>
              <a:rPr lang="en-GB" dirty="0" err="1" smtClean="0"/>
              <a:t>Stubbings</a:t>
            </a:r>
            <a:r>
              <a:rPr lang="en-GB" dirty="0" smtClean="0"/>
              <a:t> v Webb</a:t>
            </a:r>
          </a:p>
          <a:p>
            <a:pPr marL="0" indent="0">
              <a:buNone/>
            </a:pPr>
            <a:r>
              <a:rPr lang="en-GB" dirty="0" smtClean="0"/>
              <a:t>…to allow women who had been sexually attacked / abused by men when they were younger to sue them after the usual ‘limitation’ period had expired</a:t>
            </a:r>
            <a:endParaRPr lang="en-GB" dirty="0"/>
          </a:p>
        </p:txBody>
      </p:sp>
    </p:spTree>
    <p:extLst>
      <p:ext uri="{BB962C8B-B14F-4D97-AF65-F5344CB8AC3E}">
        <p14:creationId xmlns:p14="http://schemas.microsoft.com/office/powerpoint/2010/main" val="2553201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Supreme court using the practice </a:t>
            </a:r>
            <a:r>
              <a:rPr lang="en-GB" sz="3600" b="1" smtClean="0"/>
              <a:t>statement </a:t>
            </a:r>
            <a:r>
              <a:rPr lang="en-GB" sz="3600" b="1" smtClean="0"/>
              <a:t> 1966 </a:t>
            </a:r>
            <a:br>
              <a:rPr lang="en-GB" sz="3600" b="1" smtClean="0"/>
            </a:br>
            <a:r>
              <a:rPr lang="en-GB" sz="3600" b="1" smtClean="0"/>
              <a:t>‘when </a:t>
            </a:r>
            <a:r>
              <a:rPr lang="en-GB" sz="3600" b="1" dirty="0" smtClean="0"/>
              <a:t>it appears right to do so’ </a:t>
            </a:r>
            <a:endParaRPr lang="en-GB" sz="3600" b="1" dirty="0"/>
          </a:p>
        </p:txBody>
      </p:sp>
      <p:sp>
        <p:nvSpPr>
          <p:cNvPr id="3" name="Content Placeholder 2"/>
          <p:cNvSpPr>
            <a:spLocks noGrp="1"/>
          </p:cNvSpPr>
          <p:nvPr>
            <p:ph idx="1"/>
          </p:nvPr>
        </p:nvSpPr>
        <p:spPr/>
        <p:txBody>
          <a:bodyPr>
            <a:normAutofit fontScale="85000" lnSpcReduction="20000"/>
          </a:bodyPr>
          <a:lstStyle/>
          <a:p>
            <a:r>
              <a:rPr lang="en-GB" dirty="0" smtClean="0"/>
              <a:t>Addie v </a:t>
            </a:r>
            <a:r>
              <a:rPr lang="en-GB" dirty="0" err="1" smtClean="0"/>
              <a:t>Dumbreck</a:t>
            </a:r>
            <a:r>
              <a:rPr lang="en-GB" dirty="0" smtClean="0"/>
              <a:t> 1929</a:t>
            </a:r>
          </a:p>
          <a:p>
            <a:endParaRPr lang="en-GB" dirty="0" smtClean="0"/>
          </a:p>
          <a:p>
            <a:r>
              <a:rPr lang="en-GB" dirty="0" smtClean="0"/>
              <a:t>BRB v Herrington 1972</a:t>
            </a:r>
          </a:p>
          <a:p>
            <a:pPr marL="0" indent="0">
              <a:buNone/>
            </a:pPr>
            <a:endParaRPr lang="en-GB" dirty="0" smtClean="0"/>
          </a:p>
          <a:p>
            <a:pPr marL="0" indent="0">
              <a:buNone/>
            </a:pPr>
            <a:endParaRPr lang="en-GB" dirty="0" smtClean="0"/>
          </a:p>
          <a:p>
            <a:pPr marL="0" indent="0">
              <a:buNone/>
            </a:pPr>
            <a:r>
              <a:rPr lang="en-GB" dirty="0" smtClean="0"/>
              <a:t>The Later case allowed child trespassers injured while trespassing on a railway track to sue successfully. The House of Lords used the Practice Statement to overrule the previous decision because the times had changed and attitudes had changed towards child trespassers since 1929. </a:t>
            </a:r>
            <a:endParaRPr lang="en-GB" dirty="0"/>
          </a:p>
        </p:txBody>
      </p:sp>
      <p:pic>
        <p:nvPicPr>
          <p:cNvPr id="2050" name="Picture 2" descr="C:\Users\v.whittington\AppData\Local\Microsoft\Windows\Temporary Internet Files\Content.IE5\QPM390TI\MP90044440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1700808"/>
            <a:ext cx="1200697" cy="181169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v.whittington\AppData\Local\Microsoft\Windows\Temporary Internet Files\Content.IE5\NYIRI21C\MP90038607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1611403"/>
            <a:ext cx="1421785" cy="1990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181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Court of Appeal</a:t>
            </a:r>
            <a:endParaRPr lang="en-GB" dirty="0"/>
          </a:p>
        </p:txBody>
      </p:sp>
      <p:sp>
        <p:nvSpPr>
          <p:cNvPr id="3" name="Content Placeholder 2"/>
          <p:cNvSpPr>
            <a:spLocks noGrp="1"/>
          </p:cNvSpPr>
          <p:nvPr>
            <p:ph idx="1"/>
          </p:nvPr>
        </p:nvSpPr>
        <p:spPr>
          <a:noFill/>
          <a:ln>
            <a:noFill/>
          </a:ln>
        </p:spPr>
        <p:txBody>
          <a:bodyPr>
            <a:normAutofit fontScale="77500" lnSpcReduction="2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GB" b="1" dirty="0" smtClean="0">
                <a:ln/>
              </a:rPr>
              <a:t>In Young v Bristol Aeroplane</a:t>
            </a:r>
          </a:p>
          <a:p>
            <a:r>
              <a:rPr lang="en-GB" b="1" dirty="0" smtClean="0">
                <a:ln/>
              </a:rPr>
              <a:t>3 options</a:t>
            </a:r>
          </a:p>
          <a:p>
            <a:pPr marL="514350" indent="-514350">
              <a:buFont typeface="+mj-lt"/>
              <a:buAutoNum type="arabicPeriod"/>
            </a:pPr>
            <a:r>
              <a:rPr lang="en-GB" b="1" dirty="0" smtClean="0"/>
              <a:t>If there are 2 conflicting previous decisions of the Court of Appeal – CHOOSE which one to follow (R v </a:t>
            </a:r>
            <a:r>
              <a:rPr lang="en-GB" b="1" dirty="0" err="1" smtClean="0"/>
              <a:t>Parmenter</a:t>
            </a:r>
            <a:r>
              <a:rPr lang="en-GB" b="1" dirty="0"/>
              <a:t> </a:t>
            </a:r>
            <a:r>
              <a:rPr lang="en-GB" b="1" dirty="0" smtClean="0"/>
              <a:t>CA chose to follow R v Spratt which was heard on the same day as  R v Savage but had a different result – When R v </a:t>
            </a:r>
            <a:r>
              <a:rPr lang="en-GB" b="1" dirty="0" err="1" smtClean="0"/>
              <a:t>Parmenter</a:t>
            </a:r>
            <a:r>
              <a:rPr lang="en-GB" b="1" dirty="0" smtClean="0"/>
              <a:t> went to the House of Lords they overruled Spratt instead!!!)  </a:t>
            </a:r>
          </a:p>
          <a:p>
            <a:pPr marL="514350" indent="-514350">
              <a:buFont typeface="+mj-lt"/>
              <a:buAutoNum type="arabicPeriod"/>
            </a:pPr>
            <a:r>
              <a:rPr lang="en-GB" b="1" dirty="0" smtClean="0">
                <a:ln/>
              </a:rPr>
              <a:t>If the Supreme Court has already made a decision that contradicts the CA case – FOLLOW the Supreme Court</a:t>
            </a:r>
          </a:p>
          <a:p>
            <a:pPr marL="514350" indent="-514350">
              <a:buFont typeface="+mj-lt"/>
              <a:buAutoNum type="arabicPeriod"/>
            </a:pPr>
            <a:r>
              <a:rPr lang="en-GB" b="1" dirty="0" smtClean="0">
                <a:ln/>
              </a:rPr>
              <a:t>If the previous decision was made ‘per </a:t>
            </a:r>
            <a:r>
              <a:rPr lang="en-GB" b="1" dirty="0" err="1" smtClean="0">
                <a:ln/>
              </a:rPr>
              <a:t>incuriam</a:t>
            </a:r>
            <a:r>
              <a:rPr lang="en-GB" b="1" dirty="0" smtClean="0">
                <a:ln/>
              </a:rPr>
              <a:t>’ – they can change the decision to correct a mistake in the law made in the previous decision. </a:t>
            </a:r>
            <a:endParaRPr lang="en-GB" b="1" dirty="0">
              <a:ln/>
            </a:endParaRPr>
          </a:p>
        </p:txBody>
      </p:sp>
    </p:spTree>
    <p:extLst>
      <p:ext uri="{BB962C8B-B14F-4D97-AF65-F5344CB8AC3E}">
        <p14:creationId xmlns:p14="http://schemas.microsoft.com/office/powerpoint/2010/main" val="1558706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of CA choosing a previous case to follow….</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PROBLEM: there was uncertainty as to whether a person needed to foresee harm to </a:t>
            </a:r>
            <a:r>
              <a:rPr lang="en-GB" dirty="0"/>
              <a:t>s</a:t>
            </a:r>
            <a:r>
              <a:rPr lang="en-GB" dirty="0" smtClean="0"/>
              <a:t>omeone they injured in order to be guilty of s.47 actual bodily harm; </a:t>
            </a:r>
          </a:p>
          <a:p>
            <a:r>
              <a:rPr lang="en-GB" dirty="0" smtClean="0"/>
              <a:t>R v Spratt (CA) said YES  R v Savage (CA) said NO</a:t>
            </a:r>
          </a:p>
          <a:p>
            <a:r>
              <a:rPr lang="en-GB" dirty="0" smtClean="0"/>
              <a:t>Both were Court of Appeal cases decided on the same day…</a:t>
            </a:r>
          </a:p>
          <a:p>
            <a:r>
              <a:rPr lang="en-GB" dirty="0" smtClean="0"/>
              <a:t>In R v </a:t>
            </a:r>
            <a:r>
              <a:rPr lang="en-GB" dirty="0" err="1" smtClean="0"/>
              <a:t>Parmenter</a:t>
            </a:r>
            <a:r>
              <a:rPr lang="en-GB" dirty="0" smtClean="0"/>
              <a:t> (CA) chose to follow Spratt at first but the House of Lords later confirmed that Savage was correct. </a:t>
            </a:r>
            <a:endParaRPr lang="en-GB" dirty="0"/>
          </a:p>
        </p:txBody>
      </p:sp>
    </p:spTree>
    <p:extLst>
      <p:ext uri="{BB962C8B-B14F-4D97-AF65-F5344CB8AC3E}">
        <p14:creationId xmlns:p14="http://schemas.microsoft.com/office/powerpoint/2010/main" val="1204451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449</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How to avoid following a precedent?</vt:lpstr>
      <vt:lpstr>What can a judge do when there is a previous case which sets a precedent?</vt:lpstr>
      <vt:lpstr>Distinguishing</vt:lpstr>
      <vt:lpstr>Overruling a previous decision</vt:lpstr>
      <vt:lpstr>Supreme court using the practice statement  1966  ‘when it appears right to do so’ </vt:lpstr>
      <vt:lpstr>Court of Appeal</vt:lpstr>
      <vt:lpstr>Example of CA choosing a previous case to follow….</vt:lpstr>
    </vt:vector>
  </TitlesOfParts>
  <Company>BHASVIC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avoid following a precedent?</dc:title>
  <dc:creator>USER</dc:creator>
  <cp:lastModifiedBy>USER</cp:lastModifiedBy>
  <cp:revision>11</cp:revision>
  <dcterms:created xsi:type="dcterms:W3CDTF">2012-10-09T12:38:53Z</dcterms:created>
  <dcterms:modified xsi:type="dcterms:W3CDTF">2014-03-20T10:31:44Z</dcterms:modified>
</cp:coreProperties>
</file>